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0" r:id="rId2"/>
    <p:sldId id="271" r:id="rId3"/>
    <p:sldId id="274" r:id="rId4"/>
    <p:sldId id="273" r:id="rId5"/>
    <p:sldId id="272" r:id="rId6"/>
    <p:sldId id="276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C8E1F5-BC4B-71AA-970E-E8AF8600B4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E1BAB6-8F1D-613D-D5F0-5504417C70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EE83EC-7859-49F6-5772-3ED3CB41E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F498D5-017D-B293-46BF-494DC1E74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B0B4FD-7422-123B-1C82-6D4A9F7BB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065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F99CBB-CFAC-EDE9-1524-3AA4042AE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71CCB4-9BA9-3C69-533C-4F8621FEB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EA0589-E23A-C7B2-F473-C36E4FB6E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5B20F6-F874-46B5-3541-E21FCD8E4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CBACA7-02BB-C36A-F2CB-1A370393A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3126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1D602B3-7AD9-C609-4A45-842C0B3EDD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7CA1B2-2F6C-F092-BF53-05D6D36120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D3C0AF-A80B-2E1E-0CEF-F2078799C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D5F5C7-178E-F1F9-835F-1AF59FCDC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3D30AB-37B8-59AE-A6C0-72F04E6FE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48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081B7F-4AAB-C4A8-093E-2F4D71B31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6B22B3-017C-765E-7CD1-01ABC1F19F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352AB1-70AA-B0FF-C614-30B9FCF72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CC821A-B6FE-1D30-6C7D-1D8C2DD89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F1E70B-CC91-84B3-52E5-C85B380BF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2106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B3646B-6156-E4D7-CBBB-1F6B1E41B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FE2C5B-830F-C6D1-DF19-06630C739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53299D-0952-0EF5-4834-9D0C6C372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E37011-C3CA-2145-AFF9-91D6DF795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069EF6-C5A2-3208-2AC6-0D08B3CE7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904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542D65-7BD3-5E84-A14E-84BC699AA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9FFA98-95AD-6C5A-171B-FF689A994D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FAA7A6-5F18-BBB7-CC25-04D486CA0C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1E7BCA-E0AA-B6B6-C644-F2873AC08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0AD4AF-5ACF-9402-90E4-870FF14BD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EDF304-3FAE-89A7-B893-23E81571D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749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0BCAFC-6967-C088-A868-19DF09686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4DDE29-C7FB-BC8C-C246-2174DC5E96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099061-6444-0437-5B88-252405F40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9799E8E-350C-E6A7-782B-2DF7A16863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36B6EC3-7616-04EA-B5A7-25DFF672B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5612E01-1E7C-0533-B73E-F944C0309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8592A1-3D46-FBD3-894D-BFBA61C33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CB6E763-2FBE-2E02-D00A-645E67901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919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8CF4D-D624-51D0-B012-8E80A6F02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59F126A-BFB9-44E1-3E0A-989FF2CEA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BD55FB-0DC5-9079-D5FB-3AD422FA2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54358E-56A3-71F7-CE80-D4F80C6F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086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631B68E-0D59-6C9E-6024-2229CDEB0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5FC9450-9664-2341-C0FC-AEAD82FD3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C7AC02-442C-C5A1-573C-76D274F91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280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459A8-2081-93F3-1907-98A1DF633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612D03-1565-CE60-6CDE-29F09A17C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38E9AE-069F-B25E-4E8F-A46BBAE47B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5D040A-E6B1-7899-176C-D3B0B0E39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B8B35F-9025-7914-AF4F-E147B94D6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41BB00-3343-5F6E-4672-5A2791F61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697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4CCC6-448F-9DE1-1F7E-862190993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46D7851-8546-110E-19D2-B06B96BF27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F2DA6F-CA4E-C3DA-4675-0F60DDD70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336870-1FB0-AA04-CC4D-D214FAAF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129065-6DF8-D9D0-90F8-B1EA2817F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DEC872-955A-5B1B-A134-ED47A793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888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7208A45-CC40-6A3F-B950-95EE41846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5C4ED1-BD07-A332-F70D-D47CC3AAD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F92940-82DE-719C-2D37-3DB0D5BBF0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A8942-73CF-445A-8A9D-0186096D0215}" type="datetimeFigureOut">
              <a:rPr lang="ko-KR" altLang="en-US" smtClean="0"/>
              <a:t>2024-06-01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34093D-20BC-0C87-EEF6-E514FAEF26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9D5E5-B2D4-2200-02D5-DDBF3E9969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073C0-5EC0-478B-83AC-E800FCF265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161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인간의 얼굴, 스크린샷, 사람이(가) 표시된 사진&#10;&#10;자동 생성된 설명">
            <a:extLst>
              <a:ext uri="{FF2B5EF4-FFF2-40B4-BE49-F238E27FC236}">
                <a16:creationId xmlns:a16="http://schemas.microsoft.com/office/drawing/2014/main" id="{1F9A95BE-E51E-599D-55B4-11611988A9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692" y="256592"/>
            <a:ext cx="2900487" cy="63448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259E45-37FB-F8C6-4318-B100D58DE4FC}"/>
              </a:ext>
            </a:extLst>
          </p:cNvPr>
          <p:cNvSpPr txBox="1"/>
          <p:nvPr/>
        </p:nvSpPr>
        <p:spPr>
          <a:xfrm>
            <a:off x="9126828" y="256592"/>
            <a:ext cx="290048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사주톡톡</a:t>
            </a:r>
            <a:r>
              <a:rPr lang="ko-KR" altLang="en-US" sz="1600" dirty="0"/>
              <a:t> 초기 기획 디자인이었습니다</a:t>
            </a:r>
            <a:endParaRPr lang="en-US" altLang="ko-KR" sz="1600" dirty="0"/>
          </a:p>
          <a:p>
            <a:r>
              <a:rPr lang="ko-KR" altLang="en-US" sz="1600" dirty="0"/>
              <a:t>디자인비용을 따로 지불해 </a:t>
            </a:r>
            <a:r>
              <a:rPr lang="ko-KR" altLang="en-US" sz="1600" dirty="0" err="1"/>
              <a:t>피그마로</a:t>
            </a:r>
            <a:r>
              <a:rPr lang="ko-KR" altLang="en-US" sz="1600" dirty="0"/>
              <a:t> 제작했었습니다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원래는 해당 디자인과 기능으로 시작했지만</a:t>
            </a:r>
            <a:r>
              <a:rPr lang="en-US" altLang="ko-KR" sz="1600" dirty="0"/>
              <a:t>, </a:t>
            </a:r>
            <a:r>
              <a:rPr lang="ko-KR" altLang="en-US" sz="1600" dirty="0"/>
              <a:t>맡아서 하셨던 개발자분의 역량과 플랫폼인 버블의 반응속도가 너무 떨어져 대부분의 기능을 삭제하거나 제한했었습니다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디자인은 크게 </a:t>
            </a:r>
            <a:r>
              <a:rPr lang="ko-KR" altLang="en-US" sz="1600" dirty="0" err="1"/>
              <a:t>신경쓰지</a:t>
            </a:r>
            <a:r>
              <a:rPr lang="ko-KR" altLang="en-US" sz="1600" dirty="0"/>
              <a:t> 않는 부분이니 참고하시면 좋을 것 같습니다</a:t>
            </a:r>
            <a:r>
              <a:rPr lang="en-US" altLang="ko-KR" sz="1600" dirty="0"/>
              <a:t>.</a:t>
            </a:r>
          </a:p>
        </p:txBody>
      </p:sp>
      <p:pic>
        <p:nvPicPr>
          <p:cNvPr id="6" name="그림 5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72152910-6A70-4C2D-1303-D95F6D94A5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86" y="256592"/>
            <a:ext cx="2900487" cy="6344816"/>
          </a:xfrm>
          <a:prstGeom prst="rect">
            <a:avLst/>
          </a:prstGeom>
        </p:spPr>
      </p:pic>
      <p:pic>
        <p:nvPicPr>
          <p:cNvPr id="8" name="그림 7" descr="텍스트, 인간의 얼굴, 스크린샷, 사람이(가) 표시된 사진&#10;&#10;자동 생성된 설명">
            <a:extLst>
              <a:ext uri="{FF2B5EF4-FFF2-40B4-BE49-F238E27FC236}">
                <a16:creationId xmlns:a16="http://schemas.microsoft.com/office/drawing/2014/main" id="{7C59BAE4-EB68-6477-EE6F-5A0275B950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173" y="256592"/>
            <a:ext cx="2900487" cy="634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731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4259E45-37FB-F8C6-4318-B100D58DE4FC}"/>
              </a:ext>
            </a:extLst>
          </p:cNvPr>
          <p:cNvSpPr txBox="1"/>
          <p:nvPr/>
        </p:nvSpPr>
        <p:spPr>
          <a:xfrm>
            <a:off x="6519430" y="256589"/>
            <a:ext cx="504184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현재 홈페이지에 구현이 되지 않았지만 필요한 기능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1. </a:t>
            </a:r>
            <a:r>
              <a:rPr lang="ko-KR" altLang="en-US" sz="1600" dirty="0"/>
              <a:t>블로그 </a:t>
            </a:r>
            <a:r>
              <a:rPr lang="ko-KR" altLang="en-US" sz="1600" dirty="0" err="1"/>
              <a:t>포스팅탭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선생님이 필요한 정보를 직접 작성할 수 있는 기능입니다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2. </a:t>
            </a:r>
            <a:r>
              <a:rPr lang="ko-KR" altLang="en-US" sz="1600" dirty="0"/>
              <a:t>공지사항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기본 정보와 별개로 상담 시간이나 휴무일 등을 적을 수 있는 소식란입니다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endParaRPr lang="en-US" altLang="ko-KR" sz="1600" dirty="0"/>
          </a:p>
        </p:txBody>
      </p:sp>
      <p:pic>
        <p:nvPicPr>
          <p:cNvPr id="5" name="그림 4" descr="텍스트, 인간의 얼굴, 스크린샷, 사람이(가) 표시된 사진&#10;&#10;자동 생성된 설명">
            <a:extLst>
              <a:ext uri="{FF2B5EF4-FFF2-40B4-BE49-F238E27FC236}">
                <a16:creationId xmlns:a16="http://schemas.microsoft.com/office/drawing/2014/main" id="{8BEE8D2F-472D-7351-D5DE-75171597B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87" y="256592"/>
            <a:ext cx="2787432" cy="6097509"/>
          </a:xfrm>
          <a:prstGeom prst="rect">
            <a:avLst/>
          </a:prstGeom>
        </p:spPr>
      </p:pic>
      <p:pic>
        <p:nvPicPr>
          <p:cNvPr id="9" name="그림 8" descr="텍스트, 스크린샷, 의류, 디자인이(가) 표시된 사진&#10;&#10;자동 생성된 설명">
            <a:extLst>
              <a:ext uri="{FF2B5EF4-FFF2-40B4-BE49-F238E27FC236}">
                <a16:creationId xmlns:a16="http://schemas.microsoft.com/office/drawing/2014/main" id="{07951CCD-017D-5340-6E54-F6086B578C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119" y="256589"/>
            <a:ext cx="2787433" cy="6097512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1B77F4C4-BE0B-205E-6592-D5B5D3F8ED6A}"/>
              </a:ext>
            </a:extLst>
          </p:cNvPr>
          <p:cNvSpPr/>
          <p:nvPr/>
        </p:nvSpPr>
        <p:spPr>
          <a:xfrm>
            <a:off x="2413438" y="706170"/>
            <a:ext cx="447457" cy="40740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03EC2D0-21A1-531F-68A5-B73A15C7E8A3}"/>
              </a:ext>
            </a:extLst>
          </p:cNvPr>
          <p:cNvSpPr/>
          <p:nvPr/>
        </p:nvSpPr>
        <p:spPr>
          <a:xfrm>
            <a:off x="311525" y="5459239"/>
            <a:ext cx="611928" cy="36062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947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26145CB-1D11-324C-D14F-D9DF4DD13F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734" y="1486546"/>
            <a:ext cx="5146612" cy="38849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AB8F6D-0746-5E81-2B48-AB8755E6808E}"/>
              </a:ext>
            </a:extLst>
          </p:cNvPr>
          <p:cNvSpPr txBox="1"/>
          <p:nvPr/>
        </p:nvSpPr>
        <p:spPr>
          <a:xfrm>
            <a:off x="6096000" y="1486546"/>
            <a:ext cx="504184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현재 홈페이지에 구현이 되지 않았지만 필요한 기능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3. </a:t>
            </a:r>
            <a:r>
              <a:rPr lang="ko-KR" altLang="en-US" sz="1600" dirty="0"/>
              <a:t>접속 알림 신청 기능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부재중인 상담사가 접속했을 때 카톡으로 알림이 오는 기능</a:t>
            </a:r>
            <a:endParaRPr lang="en-US" altLang="ko-KR" sz="1600" dirty="0"/>
          </a:p>
          <a:p>
            <a:r>
              <a:rPr lang="ko-KR" altLang="en-US" sz="1600" dirty="0"/>
              <a:t>현재 고객이 </a:t>
            </a:r>
            <a:r>
              <a:rPr lang="en-US" altLang="ko-KR" sz="1600" dirty="0"/>
              <a:t>1:1 </a:t>
            </a:r>
            <a:r>
              <a:rPr lang="ko-KR" altLang="en-US" sz="1600" dirty="0"/>
              <a:t>문의사항을 남기면 상담사에게 카톡이 가고 답글을 남기면 고객에게 카톡이 가는 기능은 </a:t>
            </a:r>
            <a:r>
              <a:rPr lang="ko-KR" altLang="en-US" sz="1600" dirty="0" err="1"/>
              <a:t>만들어놓았었습니다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1793598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1AB8F6D-0746-5E81-2B48-AB8755E6808E}"/>
              </a:ext>
            </a:extLst>
          </p:cNvPr>
          <p:cNvSpPr txBox="1"/>
          <p:nvPr/>
        </p:nvSpPr>
        <p:spPr>
          <a:xfrm>
            <a:off x="6096000" y="1486546"/>
            <a:ext cx="576404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현재 홈페이지에 구현이 되지 않았지만 필요한 기능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4. </a:t>
            </a:r>
            <a:r>
              <a:rPr lang="ko-KR" altLang="en-US" sz="1600" dirty="0"/>
              <a:t>정렬 기능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해당 아이콘을 눌러서 나오는 선생님들 정렬 규칙</a:t>
            </a:r>
            <a:endParaRPr lang="en-US" altLang="ko-KR" sz="1600" dirty="0"/>
          </a:p>
          <a:p>
            <a:pPr marL="342900" indent="-342900">
              <a:buAutoNum type="arabicParenR"/>
            </a:pPr>
            <a:r>
              <a:rPr lang="ko-KR" altLang="en-US" sz="1600" dirty="0"/>
              <a:t>상담중인 상담사 </a:t>
            </a:r>
            <a:r>
              <a:rPr lang="en-US" altLang="ko-KR" sz="1600" dirty="0"/>
              <a:t>1</a:t>
            </a:r>
            <a:r>
              <a:rPr lang="ko-KR" altLang="en-US" sz="1600" dirty="0"/>
              <a:t>순위</a:t>
            </a:r>
            <a:r>
              <a:rPr lang="en-US" altLang="ko-KR" sz="1600" dirty="0"/>
              <a:t>,</a:t>
            </a:r>
            <a:r>
              <a:rPr lang="ko-KR" altLang="en-US" sz="1600" dirty="0"/>
              <a:t> 상담가능 </a:t>
            </a:r>
            <a:r>
              <a:rPr lang="en-US" altLang="ko-KR" sz="1600" dirty="0"/>
              <a:t>2</a:t>
            </a:r>
            <a:r>
              <a:rPr lang="ko-KR" altLang="en-US" sz="1600" dirty="0"/>
              <a:t>순위</a:t>
            </a:r>
            <a:r>
              <a:rPr lang="en-US" altLang="ko-KR" sz="1600" dirty="0"/>
              <a:t>, </a:t>
            </a:r>
            <a:r>
              <a:rPr lang="ko-KR" altLang="en-US" sz="1600" dirty="0"/>
              <a:t>부재중 </a:t>
            </a:r>
            <a:r>
              <a:rPr lang="en-US" altLang="ko-KR" sz="1600" dirty="0"/>
              <a:t>3</a:t>
            </a:r>
            <a:r>
              <a:rPr lang="ko-KR" altLang="en-US" sz="1600" dirty="0"/>
              <a:t>순위</a:t>
            </a:r>
            <a:endParaRPr lang="en-US" altLang="ko-KR" sz="1600" dirty="0"/>
          </a:p>
          <a:p>
            <a:pPr marL="342900" indent="-342900">
              <a:buAutoNum type="arabicParenR"/>
            </a:pPr>
            <a:r>
              <a:rPr lang="ko-KR" altLang="en-US" sz="1600" dirty="0"/>
              <a:t>같은 순위그룹에서는 정렬 포인트가 높은 상담사가 우선순위</a:t>
            </a:r>
            <a:r>
              <a:rPr lang="en-US" altLang="ko-KR" sz="1600" dirty="0"/>
              <a:t> (</a:t>
            </a:r>
            <a:r>
              <a:rPr lang="ko-KR" altLang="en-US" sz="1600" dirty="0"/>
              <a:t>각 상담사마다 정렬 포인트가 있고 관리자가 임의 지정</a:t>
            </a:r>
            <a:r>
              <a:rPr lang="en-US" altLang="ko-KR" sz="1600" dirty="0"/>
              <a:t>, </a:t>
            </a:r>
            <a:r>
              <a:rPr lang="ko-KR" altLang="en-US" sz="1600" dirty="0"/>
              <a:t>상담완료시 </a:t>
            </a:r>
            <a:r>
              <a:rPr lang="en-US" altLang="ko-KR" sz="1600" dirty="0"/>
              <a:t>+1</a:t>
            </a:r>
            <a:r>
              <a:rPr lang="ko-KR" altLang="en-US" sz="1600" dirty="0"/>
              <a:t>점</a:t>
            </a:r>
            <a:r>
              <a:rPr lang="en-US" altLang="ko-KR" sz="1600" dirty="0"/>
              <a:t>)</a:t>
            </a:r>
          </a:p>
          <a:p>
            <a:endParaRPr lang="en-US" altLang="ko-KR" sz="1600" dirty="0"/>
          </a:p>
          <a:p>
            <a:r>
              <a:rPr lang="ko-KR" altLang="en-US" sz="1600" dirty="0"/>
              <a:t>해당 탭 추천</a:t>
            </a:r>
            <a:r>
              <a:rPr lang="en-US" altLang="ko-KR" sz="1600" dirty="0"/>
              <a:t>, </a:t>
            </a:r>
            <a:r>
              <a:rPr lang="ko-KR" altLang="en-US" sz="1600" dirty="0"/>
              <a:t>신규</a:t>
            </a:r>
            <a:r>
              <a:rPr lang="en-US" altLang="ko-KR" sz="1600" dirty="0"/>
              <a:t>, </a:t>
            </a:r>
            <a:r>
              <a:rPr lang="ko-KR" altLang="en-US" sz="1600" dirty="0"/>
              <a:t>인기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상담중으로</a:t>
            </a:r>
            <a:r>
              <a:rPr lang="ko-KR" altLang="en-US" sz="1600" dirty="0"/>
              <a:t> 변경</a:t>
            </a:r>
            <a:endParaRPr lang="en-US" altLang="ko-KR" sz="1600" dirty="0"/>
          </a:p>
          <a:p>
            <a:r>
              <a:rPr lang="ko-KR" altLang="en-US" sz="1600" dirty="0"/>
              <a:t>정렬규칙</a:t>
            </a:r>
            <a:endParaRPr lang="en-US" altLang="ko-KR" sz="1600" dirty="0"/>
          </a:p>
          <a:p>
            <a:pPr marL="342900" indent="-342900">
              <a:buAutoNum type="arabicParenR"/>
            </a:pPr>
            <a:r>
              <a:rPr lang="ko-KR" altLang="en-US" sz="1600" dirty="0"/>
              <a:t>상담가능 </a:t>
            </a:r>
            <a:r>
              <a:rPr lang="en-US" altLang="ko-KR" sz="1600" dirty="0"/>
              <a:t>1</a:t>
            </a:r>
            <a:r>
              <a:rPr lang="ko-KR" altLang="en-US" sz="1600" dirty="0"/>
              <a:t>순위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상담중</a:t>
            </a:r>
            <a:r>
              <a:rPr lang="ko-KR" altLang="en-US" sz="1600" dirty="0"/>
              <a:t> </a:t>
            </a:r>
            <a:r>
              <a:rPr lang="en-US" altLang="ko-KR" sz="1600" dirty="0"/>
              <a:t>2</a:t>
            </a:r>
            <a:r>
              <a:rPr lang="ko-KR" altLang="en-US" sz="1600" dirty="0"/>
              <a:t>순위</a:t>
            </a:r>
            <a:r>
              <a:rPr lang="en-US" altLang="ko-KR" sz="1600" dirty="0"/>
              <a:t>, </a:t>
            </a:r>
            <a:r>
              <a:rPr lang="ko-KR" altLang="en-US" sz="1600" dirty="0"/>
              <a:t>부재중 </a:t>
            </a:r>
            <a:r>
              <a:rPr lang="en-US" altLang="ko-KR" sz="1600" dirty="0"/>
              <a:t>3</a:t>
            </a:r>
            <a:r>
              <a:rPr lang="ko-KR" altLang="en-US" sz="1600" dirty="0"/>
              <a:t>순위</a:t>
            </a:r>
            <a:endParaRPr lang="en-US" altLang="ko-KR" sz="1600" dirty="0"/>
          </a:p>
          <a:p>
            <a:pPr marL="342900" indent="-342900">
              <a:buAutoNum type="arabicParenR"/>
            </a:pPr>
            <a:r>
              <a:rPr lang="ko-KR" altLang="en-US" sz="1600" dirty="0"/>
              <a:t>같은 순위그룹에서는 랜덤 정렬</a:t>
            </a:r>
            <a:endParaRPr lang="en-US" altLang="ko-KR" sz="1600" dirty="0"/>
          </a:p>
          <a:p>
            <a:endParaRPr lang="en-US" altLang="ko-KR" sz="1600" dirty="0"/>
          </a:p>
        </p:txBody>
      </p:sp>
      <p:pic>
        <p:nvPicPr>
          <p:cNvPr id="7" name="그림 6" descr="텍스트, 인간의 얼굴, 스크린샷, 사람이(가) 표시된 사진&#10;&#10;자동 생성된 설명">
            <a:extLst>
              <a:ext uri="{FF2B5EF4-FFF2-40B4-BE49-F238E27FC236}">
                <a16:creationId xmlns:a16="http://schemas.microsoft.com/office/drawing/2014/main" id="{CD1FB52C-8675-A49C-B4AD-CEBCB0A0B0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55" y="319966"/>
            <a:ext cx="2900487" cy="6344816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0AF89E3-6576-E774-B46D-BA926858D37A}"/>
              </a:ext>
            </a:extLst>
          </p:cNvPr>
          <p:cNvCxnSpPr>
            <a:cxnSpLocks/>
          </p:cNvCxnSpPr>
          <p:nvPr/>
        </p:nvCxnSpPr>
        <p:spPr>
          <a:xfrm>
            <a:off x="4753069" y="2806574"/>
            <a:ext cx="1342931" cy="1448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833188B-B8A7-2B42-9DF2-6ADADE4D25D4}"/>
              </a:ext>
            </a:extLst>
          </p:cNvPr>
          <p:cNvCxnSpPr>
            <a:cxnSpLocks/>
          </p:cNvCxnSpPr>
          <p:nvPr/>
        </p:nvCxnSpPr>
        <p:spPr>
          <a:xfrm>
            <a:off x="4661026" y="3771419"/>
            <a:ext cx="1434974" cy="6376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631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4259E45-37FB-F8C6-4318-B100D58DE4FC}"/>
              </a:ext>
            </a:extLst>
          </p:cNvPr>
          <p:cNvSpPr txBox="1"/>
          <p:nvPr/>
        </p:nvSpPr>
        <p:spPr>
          <a:xfrm>
            <a:off x="7053585" y="1047748"/>
            <a:ext cx="5041845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현재 홈페이지에 구현이 되지 않았지만 필요한 기능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5. </a:t>
            </a:r>
            <a:r>
              <a:rPr lang="ko-KR" altLang="en-US" sz="1600" dirty="0"/>
              <a:t>상담사 메뉴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여기에 관련된 부분을 이전 개발자분께서도 서버관련 세팅을 </a:t>
            </a:r>
            <a:r>
              <a:rPr lang="ko-KR" altLang="en-US" sz="1600" dirty="0" err="1"/>
              <a:t>직접하신게</a:t>
            </a:r>
            <a:r>
              <a:rPr lang="ko-KR" altLang="en-US" sz="1600" dirty="0"/>
              <a:t> 아니라 외주를 맡기셔서 사실상 개발을 포기했었습니다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상담사 메뉴에 있으면 하는 내용인데 가능한지 한번 봐주시면 좋겠습니다</a:t>
            </a:r>
            <a:r>
              <a:rPr lang="en-US" altLang="ko-KR" sz="1600" dirty="0"/>
              <a:t>.</a:t>
            </a:r>
          </a:p>
          <a:p>
            <a:pPr marL="342900" indent="-342900">
              <a:buAutoNum type="arabicParenR"/>
            </a:pPr>
            <a:r>
              <a:rPr lang="ko-KR" altLang="en-US" sz="1600" dirty="0"/>
              <a:t>상태변경 버튼</a:t>
            </a:r>
            <a:endParaRPr lang="en-US" altLang="ko-KR" sz="1600" dirty="0"/>
          </a:p>
          <a:p>
            <a:pPr marL="342900" indent="-342900">
              <a:buAutoNum type="arabicParenR"/>
            </a:pPr>
            <a:r>
              <a:rPr lang="ko-KR" altLang="en-US" sz="1600" dirty="0"/>
              <a:t>총 상담시간 </a:t>
            </a:r>
            <a:r>
              <a:rPr lang="en-US" altLang="ko-KR" sz="1600" dirty="0"/>
              <a:t>(</a:t>
            </a:r>
            <a:r>
              <a:rPr lang="ko-KR" altLang="en-US" sz="1600" dirty="0"/>
              <a:t>통화연결시간 </a:t>
            </a:r>
            <a:r>
              <a:rPr lang="en-US" altLang="ko-KR" sz="1600" dirty="0"/>
              <a:t>1</a:t>
            </a:r>
            <a:r>
              <a:rPr lang="ko-KR" altLang="en-US" sz="1600" dirty="0"/>
              <a:t>분 이하 포함 </a:t>
            </a:r>
            <a:r>
              <a:rPr lang="en-US" altLang="ko-KR" sz="1600" dirty="0"/>
              <a:t>X)</a:t>
            </a:r>
          </a:p>
          <a:p>
            <a:pPr marL="342900" indent="-342900">
              <a:buAutoNum type="arabicParenR"/>
            </a:pPr>
            <a:r>
              <a:rPr lang="ko-KR" altLang="en-US" sz="1600" dirty="0"/>
              <a:t>총 </a:t>
            </a:r>
            <a:r>
              <a:rPr lang="ko-KR" altLang="en-US" sz="1600" dirty="0" err="1"/>
              <a:t>상담건</a:t>
            </a:r>
            <a:r>
              <a:rPr lang="ko-KR" altLang="en-US" sz="1600" dirty="0"/>
              <a:t> 수</a:t>
            </a:r>
            <a:endParaRPr lang="en-US" altLang="ko-KR" sz="1600" dirty="0"/>
          </a:p>
          <a:p>
            <a:pPr marL="342900" indent="-342900">
              <a:buAutoNum type="arabicParenR"/>
            </a:pPr>
            <a:r>
              <a:rPr lang="ko-KR" altLang="en-US" sz="1600" dirty="0"/>
              <a:t>총 </a:t>
            </a:r>
            <a:r>
              <a:rPr lang="ko-KR" altLang="en-US" sz="1600" dirty="0" err="1"/>
              <a:t>부재건</a:t>
            </a:r>
            <a:r>
              <a:rPr lang="ko-KR" altLang="en-US" sz="1600" dirty="0"/>
              <a:t> 수</a:t>
            </a:r>
            <a:endParaRPr lang="en-US" altLang="ko-KR" sz="1600" dirty="0"/>
          </a:p>
          <a:p>
            <a:pPr marL="342900" indent="-342900">
              <a:buAutoNum type="arabicParenR"/>
            </a:pPr>
            <a:r>
              <a:rPr lang="ko-KR" altLang="en-US" sz="1600" dirty="0"/>
              <a:t>상담내역 간단하게</a:t>
            </a:r>
            <a:endParaRPr lang="en-US" altLang="ko-KR" sz="1600" dirty="0"/>
          </a:p>
          <a:p>
            <a:pPr marL="342900" indent="-342900">
              <a:buAutoNum type="arabicParenR"/>
            </a:pPr>
            <a:r>
              <a:rPr lang="ko-KR" altLang="en-US" sz="1600" dirty="0"/>
              <a:t>예상 수익내역 </a:t>
            </a:r>
            <a:r>
              <a:rPr lang="en-US" altLang="ko-KR" sz="1600" dirty="0"/>
              <a:t>– </a:t>
            </a:r>
            <a:r>
              <a:rPr lang="ko-KR" altLang="en-US" sz="1600" dirty="0"/>
              <a:t>통화 연결시간 </a:t>
            </a:r>
            <a:r>
              <a:rPr lang="en-US" altLang="ko-KR" sz="1600" dirty="0"/>
              <a:t>1</a:t>
            </a:r>
            <a:r>
              <a:rPr lang="ko-KR" altLang="en-US" sz="1600" dirty="0" err="1"/>
              <a:t>분이하</a:t>
            </a:r>
            <a:r>
              <a:rPr lang="ko-KR" altLang="en-US" sz="1600" dirty="0"/>
              <a:t> 포함 </a:t>
            </a:r>
            <a:r>
              <a:rPr lang="en-US" altLang="ko-KR" sz="1600" dirty="0"/>
              <a:t>X</a:t>
            </a:r>
          </a:p>
          <a:p>
            <a:r>
              <a:rPr lang="en-US" altLang="ko-KR" sz="1600" dirty="0"/>
              <a:t>     (</a:t>
            </a:r>
            <a:r>
              <a:rPr lang="ko-KR" altLang="en-US" sz="1600" dirty="0"/>
              <a:t>통화 연결시간</a:t>
            </a:r>
            <a:r>
              <a:rPr lang="en-US" altLang="ko-KR" sz="1600" dirty="0"/>
              <a:t>/30</a:t>
            </a:r>
            <a:r>
              <a:rPr lang="ko-KR" altLang="en-US" sz="1600" dirty="0"/>
              <a:t>초</a:t>
            </a:r>
            <a:r>
              <a:rPr lang="en-US" altLang="ko-KR" sz="1600" dirty="0"/>
              <a:t>) X </a:t>
            </a:r>
            <a:r>
              <a:rPr lang="ko-KR" altLang="en-US" sz="1600" dirty="0"/>
              <a:t>코인이용료 </a:t>
            </a:r>
            <a:r>
              <a:rPr lang="en-US" altLang="ko-KR" sz="1600" dirty="0"/>
              <a:t>X 40%</a:t>
            </a:r>
          </a:p>
          <a:p>
            <a:endParaRPr lang="en-US" altLang="ko-KR" sz="1600" dirty="0"/>
          </a:p>
        </p:txBody>
      </p:sp>
      <p:pic>
        <p:nvPicPr>
          <p:cNvPr id="2" name="그림 1" descr="달력이(가) 표시된 사진&#10;&#10;자동 생성된 설명">
            <a:extLst>
              <a:ext uri="{FF2B5EF4-FFF2-40B4-BE49-F238E27FC236}">
                <a16:creationId xmlns:a16="http://schemas.microsoft.com/office/drawing/2014/main" id="{8F77D428-0B26-2129-E528-BD0DB6C03D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51" t="26238" r="11666" b="13815"/>
          <a:stretch/>
        </p:blipFill>
        <p:spPr>
          <a:xfrm rot="5400000">
            <a:off x="-1314451" y="2271712"/>
            <a:ext cx="4943477" cy="2314574"/>
          </a:xfrm>
          <a:prstGeom prst="rect">
            <a:avLst/>
          </a:prstGeom>
        </p:spPr>
      </p:pic>
      <p:pic>
        <p:nvPicPr>
          <p:cNvPr id="3" name="그림 2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C411B5B4-6E6F-A0C1-B839-15A7E1A55D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21887" r="22778" b="19894"/>
          <a:stretch/>
        </p:blipFill>
        <p:spPr>
          <a:xfrm rot="5400000">
            <a:off x="1057275" y="2305049"/>
            <a:ext cx="4762500" cy="2247900"/>
          </a:xfrm>
          <a:prstGeom prst="rect">
            <a:avLst/>
          </a:prstGeom>
        </p:spPr>
      </p:pic>
      <p:pic>
        <p:nvPicPr>
          <p:cNvPr id="6" name="그림 5" descr="달력이(가) 표시된 사진&#10;&#10;자동 생성된 설명">
            <a:extLst>
              <a:ext uri="{FF2B5EF4-FFF2-40B4-BE49-F238E27FC236}">
                <a16:creationId xmlns:a16="http://schemas.microsoft.com/office/drawing/2014/main" id="{8A6E4F04-DFC1-5981-818D-4CF8AD77D6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8" t="21877" r="15277" b="18176"/>
          <a:stretch/>
        </p:blipFill>
        <p:spPr>
          <a:xfrm rot="5400000">
            <a:off x="3338512" y="2271712"/>
            <a:ext cx="4762501" cy="231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687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4259E45-37FB-F8C6-4318-B100D58DE4FC}"/>
              </a:ext>
            </a:extLst>
          </p:cNvPr>
          <p:cNvSpPr txBox="1"/>
          <p:nvPr/>
        </p:nvSpPr>
        <p:spPr>
          <a:xfrm>
            <a:off x="5042781" y="181957"/>
            <a:ext cx="658187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현재 홈페이지에 구현이 되지 않았지만 필요한 기능</a:t>
            </a:r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6. </a:t>
            </a:r>
            <a:r>
              <a:rPr lang="ko-KR" altLang="en-US" sz="1600" dirty="0"/>
              <a:t>충전 메뉴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현재 </a:t>
            </a:r>
            <a:r>
              <a:rPr lang="ko-KR" altLang="en-US" sz="1600" dirty="0" err="1"/>
              <a:t>토스페이먼츠</a:t>
            </a:r>
            <a:r>
              <a:rPr lang="ko-KR" altLang="en-US" sz="1600" dirty="0"/>
              <a:t> 사용하고 있는데 운세상담은 최고 결제 금액을 </a:t>
            </a:r>
            <a:r>
              <a:rPr lang="en-US" altLang="ko-KR" sz="1600" dirty="0"/>
              <a:t>10</a:t>
            </a:r>
            <a:r>
              <a:rPr lang="ko-KR" altLang="en-US" sz="1600" dirty="0"/>
              <a:t>만원으로 </a:t>
            </a:r>
            <a:r>
              <a:rPr lang="ko-KR" altLang="en-US" sz="1600" dirty="0" err="1"/>
              <a:t>해놓았기</a:t>
            </a:r>
            <a:r>
              <a:rPr lang="ko-KR" altLang="en-US" sz="1600" dirty="0"/>
              <a:t> 때문에 타</a:t>
            </a:r>
            <a:r>
              <a:rPr lang="en-US" altLang="ko-KR" sz="1600" dirty="0"/>
              <a:t>PG</a:t>
            </a:r>
            <a:r>
              <a:rPr lang="ko-KR" altLang="en-US" sz="1600" dirty="0"/>
              <a:t>사를 알아보고 있습니다</a:t>
            </a:r>
            <a:r>
              <a:rPr lang="en-US" altLang="ko-KR" sz="1600" dirty="0"/>
              <a:t>. (</a:t>
            </a:r>
            <a:r>
              <a:rPr lang="ko-KR" altLang="en-US" sz="1600" dirty="0" err="1"/>
              <a:t>페이레터가</a:t>
            </a:r>
            <a:r>
              <a:rPr lang="ko-KR" altLang="en-US" sz="1600" dirty="0"/>
              <a:t> 유력</a:t>
            </a:r>
            <a:r>
              <a:rPr lang="en-US" altLang="ko-KR" sz="1600" dirty="0"/>
              <a:t>)</a:t>
            </a:r>
          </a:p>
          <a:p>
            <a:endParaRPr lang="en-US" altLang="ko-KR" sz="1600" dirty="0"/>
          </a:p>
          <a:p>
            <a:r>
              <a:rPr lang="ko-KR" altLang="en-US" sz="1600" dirty="0"/>
              <a:t>현재 가입하면 만원을 주는 이벤트를 하고 있지만 삭제를 하고</a:t>
            </a:r>
            <a:r>
              <a:rPr lang="en-US" altLang="ko-KR" sz="1600" dirty="0"/>
              <a:t> </a:t>
            </a:r>
            <a:r>
              <a:rPr lang="ko-KR" altLang="en-US" sz="1600" dirty="0"/>
              <a:t>첫 </a:t>
            </a:r>
            <a:r>
              <a:rPr lang="ko-KR" altLang="en-US" sz="1600" dirty="0" err="1"/>
              <a:t>충전시</a:t>
            </a:r>
            <a:r>
              <a:rPr lang="ko-KR" altLang="en-US" sz="1600" dirty="0"/>
              <a:t> 만원 추가 지급 이벤트로 바꾸려고 합니다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(</a:t>
            </a:r>
            <a:r>
              <a:rPr lang="ko-KR" altLang="en-US" sz="1600" dirty="0"/>
              <a:t>이벤트 금액 </a:t>
            </a:r>
            <a:r>
              <a:rPr lang="ko-KR" altLang="en-US" sz="1600" dirty="0" err="1"/>
              <a:t>충전시</a:t>
            </a:r>
            <a:r>
              <a:rPr lang="ko-KR" altLang="en-US" sz="1600" dirty="0"/>
              <a:t> 결제액은 </a:t>
            </a:r>
            <a:r>
              <a:rPr lang="en-US" altLang="ko-KR" sz="1600" dirty="0"/>
              <a:t>0</a:t>
            </a:r>
            <a:r>
              <a:rPr lang="ko-KR" altLang="en-US" sz="1600" dirty="0"/>
              <a:t>원으로 하고 </a:t>
            </a:r>
            <a:r>
              <a:rPr lang="ko-KR" altLang="en-US" sz="1600" dirty="0" err="1"/>
              <a:t>결제초만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더해야합니다</a:t>
            </a:r>
            <a:r>
              <a:rPr lang="en-US" altLang="ko-KR" sz="1600" dirty="0"/>
              <a:t>)</a:t>
            </a:r>
          </a:p>
          <a:p>
            <a:r>
              <a:rPr lang="en-US" altLang="ko-KR" sz="1600" dirty="0"/>
              <a:t>(</a:t>
            </a:r>
            <a:r>
              <a:rPr lang="ko-KR" altLang="en-US" sz="1600" dirty="0"/>
              <a:t>결제액 </a:t>
            </a:r>
            <a:r>
              <a:rPr lang="en-US" altLang="ko-KR" sz="1600" dirty="0"/>
              <a:t>10,000</a:t>
            </a:r>
            <a:r>
              <a:rPr lang="ko-KR" altLang="en-US" sz="1600" dirty="0"/>
              <a:t>원</a:t>
            </a:r>
            <a:r>
              <a:rPr lang="en-US" altLang="ko-KR" sz="1600" dirty="0"/>
              <a:t>(vat</a:t>
            </a:r>
            <a:r>
              <a:rPr lang="ko-KR" altLang="en-US" sz="1600" dirty="0"/>
              <a:t>별도</a:t>
            </a:r>
            <a:r>
              <a:rPr lang="en-US" altLang="ko-KR" sz="1600" dirty="0"/>
              <a:t>)</a:t>
            </a:r>
            <a:r>
              <a:rPr lang="ko-KR" altLang="en-US" sz="1600" dirty="0"/>
              <a:t>당 </a:t>
            </a:r>
            <a:r>
              <a:rPr lang="ko-KR" altLang="en-US" sz="1600" dirty="0" err="1"/>
              <a:t>결제초</a:t>
            </a:r>
            <a:r>
              <a:rPr lang="ko-KR" altLang="en-US" sz="1600" dirty="0"/>
              <a:t> </a:t>
            </a:r>
            <a:r>
              <a:rPr lang="en-US" altLang="ko-KR" sz="1600" dirty="0"/>
              <a:t>300</a:t>
            </a:r>
            <a:r>
              <a:rPr lang="ko-KR" altLang="en-US" sz="1600" dirty="0"/>
              <a:t>초</a:t>
            </a:r>
            <a:r>
              <a:rPr lang="en-US" altLang="ko-KR" sz="1600" dirty="0"/>
              <a:t>)</a:t>
            </a:r>
          </a:p>
          <a:p>
            <a:endParaRPr lang="en-US" altLang="ko-KR" sz="1600" dirty="0"/>
          </a:p>
          <a:p>
            <a:r>
              <a:rPr lang="ko-KR" altLang="en-US" sz="1600" dirty="0"/>
              <a:t>충전 금액 </a:t>
            </a:r>
            <a:r>
              <a:rPr lang="en-US" altLang="ko-KR" sz="1600" dirty="0"/>
              <a:t>– 3</a:t>
            </a:r>
            <a:r>
              <a:rPr lang="ko-KR" altLang="en-US" sz="1600" dirty="0"/>
              <a:t>만</a:t>
            </a:r>
            <a:r>
              <a:rPr lang="en-US" altLang="ko-KR" sz="1600" dirty="0"/>
              <a:t>, 5</a:t>
            </a:r>
            <a:r>
              <a:rPr lang="ko-KR" altLang="en-US" sz="1600" dirty="0"/>
              <a:t>만</a:t>
            </a:r>
            <a:r>
              <a:rPr lang="en-US" altLang="ko-KR" sz="1600" dirty="0"/>
              <a:t>, 10</a:t>
            </a:r>
            <a:r>
              <a:rPr lang="ko-KR" altLang="en-US" sz="1600" dirty="0"/>
              <a:t>만</a:t>
            </a:r>
            <a:r>
              <a:rPr lang="en-US" altLang="ko-KR" sz="1600" dirty="0"/>
              <a:t>, 20</a:t>
            </a:r>
            <a:r>
              <a:rPr lang="ko-KR" altLang="en-US" sz="1600" dirty="0"/>
              <a:t>만</a:t>
            </a:r>
            <a:r>
              <a:rPr lang="en-US" altLang="ko-KR" sz="1600" dirty="0"/>
              <a:t>, 30</a:t>
            </a:r>
            <a:r>
              <a:rPr lang="ko-KR" altLang="en-US" sz="1600" dirty="0"/>
              <a:t>만</a:t>
            </a:r>
            <a:r>
              <a:rPr lang="en-US" altLang="ko-KR" sz="1600" dirty="0"/>
              <a:t>, 50</a:t>
            </a:r>
            <a:r>
              <a:rPr lang="ko-KR" altLang="en-US" sz="1600" dirty="0"/>
              <a:t>만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7. </a:t>
            </a:r>
            <a:r>
              <a:rPr lang="ko-KR" altLang="en-US" sz="1600" dirty="0" err="1"/>
              <a:t>충전코인</a:t>
            </a:r>
            <a:r>
              <a:rPr lang="ko-KR" altLang="en-US" sz="1600" dirty="0"/>
              <a:t> 보너스 삭제 </a:t>
            </a:r>
            <a:r>
              <a:rPr lang="en-US" altLang="ko-KR" sz="1600" dirty="0"/>
              <a:t>VIP</a:t>
            </a:r>
            <a:r>
              <a:rPr lang="ko-KR" altLang="en-US" sz="1600" dirty="0"/>
              <a:t>리워드 도입</a:t>
            </a:r>
            <a:endParaRPr lang="en-US" altLang="ko-KR" sz="1600" dirty="0"/>
          </a:p>
          <a:p>
            <a:r>
              <a:rPr lang="ko-KR" altLang="en-US" sz="1600" dirty="0"/>
              <a:t>월결제가 일정 금액 이상일 때</a:t>
            </a:r>
            <a:r>
              <a:rPr lang="en-US" altLang="ko-KR" sz="1600" dirty="0"/>
              <a:t>, </a:t>
            </a:r>
            <a:r>
              <a:rPr lang="ko-KR" altLang="en-US" sz="1600" dirty="0"/>
              <a:t>다음달 </a:t>
            </a:r>
            <a:r>
              <a:rPr lang="en-US" altLang="ko-KR" sz="1600" dirty="0"/>
              <a:t>1</a:t>
            </a:r>
            <a:r>
              <a:rPr lang="ko-KR" altLang="en-US" sz="1600" dirty="0"/>
              <a:t>일 오전 </a:t>
            </a:r>
            <a:r>
              <a:rPr lang="en-US" altLang="ko-KR" sz="1600" dirty="0"/>
              <a:t>9</a:t>
            </a:r>
            <a:r>
              <a:rPr lang="ko-KR" altLang="en-US" sz="1600" dirty="0"/>
              <a:t>시에 리워드 지급</a:t>
            </a:r>
            <a:endParaRPr lang="en-US" altLang="ko-KR" sz="1600" dirty="0"/>
          </a:p>
          <a:p>
            <a:r>
              <a:rPr lang="en-US" altLang="ko-KR" sz="1600" dirty="0"/>
              <a:t>10</a:t>
            </a:r>
            <a:r>
              <a:rPr lang="ko-KR" altLang="en-US" sz="1600" dirty="0"/>
              <a:t>만원 미만 </a:t>
            </a:r>
            <a:r>
              <a:rPr lang="en-US" altLang="ko-KR" sz="1600" dirty="0"/>
              <a:t>– 1%</a:t>
            </a:r>
          </a:p>
          <a:p>
            <a:r>
              <a:rPr lang="en-US" altLang="ko-KR" sz="1600" dirty="0"/>
              <a:t>10</a:t>
            </a:r>
            <a:r>
              <a:rPr lang="ko-KR" altLang="en-US" sz="1600" dirty="0"/>
              <a:t>만원 이상 </a:t>
            </a:r>
            <a:r>
              <a:rPr lang="en-US" altLang="ko-KR" sz="1600" dirty="0"/>
              <a:t>– 2%</a:t>
            </a:r>
          </a:p>
          <a:p>
            <a:r>
              <a:rPr lang="en-US" altLang="ko-KR" sz="1600" dirty="0"/>
              <a:t>30</a:t>
            </a:r>
            <a:r>
              <a:rPr lang="ko-KR" altLang="en-US" sz="1600" dirty="0"/>
              <a:t>만원 이상 </a:t>
            </a:r>
            <a:r>
              <a:rPr lang="en-US" altLang="ko-KR" sz="1600" dirty="0"/>
              <a:t>– 3%</a:t>
            </a:r>
          </a:p>
          <a:p>
            <a:r>
              <a:rPr lang="en-US" altLang="ko-KR" sz="1600" dirty="0"/>
              <a:t>50</a:t>
            </a:r>
            <a:r>
              <a:rPr lang="ko-KR" altLang="en-US" sz="1600" dirty="0"/>
              <a:t>만원 이상 </a:t>
            </a:r>
            <a:r>
              <a:rPr lang="en-US" altLang="ko-KR" sz="1600" dirty="0"/>
              <a:t>– 4%</a:t>
            </a:r>
          </a:p>
          <a:p>
            <a:r>
              <a:rPr lang="en-US" altLang="ko-KR" sz="1600" dirty="0"/>
              <a:t>100</a:t>
            </a:r>
            <a:r>
              <a:rPr lang="ko-KR" altLang="en-US" sz="1600" dirty="0"/>
              <a:t>만원 이상 </a:t>
            </a:r>
            <a:r>
              <a:rPr lang="en-US" altLang="ko-KR" sz="1600" dirty="0"/>
              <a:t>– 5%</a:t>
            </a:r>
          </a:p>
          <a:p>
            <a:r>
              <a:rPr lang="en-US" altLang="ko-KR" sz="1600" dirty="0"/>
              <a:t>300</a:t>
            </a:r>
            <a:r>
              <a:rPr lang="ko-KR" altLang="en-US" sz="1600" dirty="0"/>
              <a:t>만원 이상 </a:t>
            </a:r>
            <a:r>
              <a:rPr lang="en-US" altLang="ko-KR" sz="1600" dirty="0"/>
              <a:t>– 7%</a:t>
            </a:r>
          </a:p>
          <a:p>
            <a:r>
              <a:rPr lang="en-US" altLang="ko-KR" sz="1600" dirty="0"/>
              <a:t>500</a:t>
            </a:r>
            <a:r>
              <a:rPr lang="ko-KR" altLang="en-US" sz="1600" dirty="0"/>
              <a:t>만원 이상 </a:t>
            </a:r>
            <a:r>
              <a:rPr lang="en-US" altLang="ko-KR" sz="1600" dirty="0"/>
              <a:t>– 10%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DAA7B3E-4B04-ADA0-0FC7-0EE889383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106" y="1543050"/>
            <a:ext cx="3514725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31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427</Words>
  <Application>Microsoft Office PowerPoint</Application>
  <PresentationFormat>와이드스크린</PresentationFormat>
  <Paragraphs>73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성민</dc:creator>
  <cp:lastModifiedBy>성민 박</cp:lastModifiedBy>
  <cp:revision>13</cp:revision>
  <dcterms:created xsi:type="dcterms:W3CDTF">2023-04-23T13:42:48Z</dcterms:created>
  <dcterms:modified xsi:type="dcterms:W3CDTF">2024-06-01T07:10:53Z</dcterms:modified>
</cp:coreProperties>
</file>

<file path=docProps/thumbnail.jpeg>
</file>